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Mukta Light"/>
      <p:regular r:id="rId19"/>
      <p:bold r:id="rId20"/>
    </p:embeddedFont>
    <p:embeddedFont>
      <p:font typeface="Mukta"/>
      <p:regular r:id="rId21"/>
      <p:bold r:id="rId22"/>
    </p:embeddedFont>
    <p:embeddedFont>
      <p:font typeface="Promp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45F8006-F92A-47F0-9717-DAA4AD4A5D7B}">
  <a:tblStyle styleId="{D45F8006-F92A-47F0-9717-DAA4AD4A5D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uktaLight-bold.fntdata"/><Relationship Id="rId22" Type="http://schemas.openxmlformats.org/officeDocument/2006/relationships/font" Target="fonts/Mukta-bold.fntdata"/><Relationship Id="rId21" Type="http://schemas.openxmlformats.org/officeDocument/2006/relationships/font" Target="fonts/Mukta-regular.fntdata"/><Relationship Id="rId24" Type="http://schemas.openxmlformats.org/officeDocument/2006/relationships/font" Target="fonts/Prompt-bold.fntdata"/><Relationship Id="rId23" Type="http://schemas.openxmlformats.org/officeDocument/2006/relationships/font" Target="fonts/Promp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Prompt-boldItalic.fntdata"/><Relationship Id="rId25" Type="http://schemas.openxmlformats.org/officeDocument/2006/relationships/font" Target="fonts/Promp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MuktaLight-regular.fntdata"/><Relationship Id="rId18" Type="http://schemas.openxmlformats.org/officeDocument/2006/relationships/slide" Target="slides/slide12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7c674434c7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7c674434c7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7c674434c7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7c674434c7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7c674434c7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7c674434c7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7c674434c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7c674434c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7c674434c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7c674434c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7c674434c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7c674434c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7c674434c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7c674434c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7c674434c7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7c674434c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7c674434c7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7c674434c7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7c674434c7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7c674434c7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7c674434c7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7c674434c7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853800" y="768175"/>
            <a:ext cx="4978500" cy="8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Prompt"/>
                <a:ea typeface="Prompt"/>
                <a:cs typeface="Prompt"/>
                <a:sym typeface="Prompt"/>
              </a:rPr>
              <a:t>Análise de risco de crédito</a:t>
            </a:r>
            <a:endParaRPr sz="2400"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830509" y="4072650"/>
            <a:ext cx="5176800" cy="5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latin typeface="Mukta Light"/>
                <a:ea typeface="Mukta Light"/>
                <a:cs typeface="Mukta Light"/>
                <a:sym typeface="Mukta Light"/>
              </a:rPr>
              <a:t>Desenvolvido por Vanessa Campoy Costa - 08/2025</a:t>
            </a:r>
            <a:br>
              <a:rPr lang="pt-BR" sz="1100"/>
            </a:br>
            <a:r>
              <a:rPr i="1" lang="pt-BR" sz="1100">
                <a:latin typeface="Mukta Light"/>
                <a:ea typeface="Mukta Light"/>
                <a:cs typeface="Mukta Light"/>
                <a:sym typeface="Mukta Light"/>
              </a:rPr>
              <a:t>Análise realizada com Google BigQuery e Looker Studio</a:t>
            </a:r>
            <a:endParaRPr i="1" sz="1100">
              <a:latin typeface="Mukta Light"/>
              <a:ea typeface="Mukta Light"/>
              <a:cs typeface="Mukta Light"/>
              <a:sym typeface="Mukta Light"/>
            </a:endParaRPr>
          </a:p>
        </p:txBody>
      </p:sp>
      <p:pic>
        <p:nvPicPr>
          <p:cNvPr id="56" name="Google Shape;56;p13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9700" y="39325"/>
            <a:ext cx="792600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 title="img1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3515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>
            <p:ph type="ctrTitle"/>
          </p:nvPr>
        </p:nvSpPr>
        <p:spPr>
          <a:xfrm>
            <a:off x="3786000" y="1603576"/>
            <a:ext cx="5046300" cy="8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34343"/>
                </a:solidFill>
              </a:rPr>
              <a:t>Proposta estratégica para </a:t>
            </a:r>
            <a:br>
              <a:rPr lang="pt-BR" sz="1800">
                <a:solidFill>
                  <a:srgbClr val="434343"/>
                </a:solidFill>
              </a:rPr>
            </a:br>
            <a:r>
              <a:rPr lang="pt-BR" sz="1800">
                <a:solidFill>
                  <a:srgbClr val="434343"/>
                </a:solidFill>
              </a:rPr>
              <a:t>Gestão de riscos do Banco Caja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59" name="Google Shape;5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  <p:cxnSp>
        <p:nvCxnSpPr>
          <p:cNvPr id="60" name="Google Shape;60;p13"/>
          <p:cNvCxnSpPr/>
          <p:nvPr/>
        </p:nvCxnSpPr>
        <p:spPr>
          <a:xfrm>
            <a:off x="3515225" y="4610850"/>
            <a:ext cx="5626800" cy="18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5839975" y="1309879"/>
            <a:ext cx="3035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000000"/>
                </a:solidFill>
              </a:rPr>
              <a:t>Projeto 3 : Risco Relativo </a:t>
            </a:r>
            <a:r>
              <a:rPr lang="pt-BR" sz="1100">
                <a:solidFill>
                  <a:srgbClr val="000000"/>
                </a:solidFill>
              </a:rPr>
              <a:t>&lt;Laboratoria&gt;</a:t>
            </a:r>
            <a:endParaRPr sz="11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>
            <p:ph type="ctrTitle"/>
          </p:nvPr>
        </p:nvSpPr>
        <p:spPr>
          <a:xfrm>
            <a:off x="409575" y="574777"/>
            <a:ext cx="6858000" cy="5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Prompt"/>
                <a:ea typeface="Prompt"/>
                <a:cs typeface="Prompt"/>
                <a:sym typeface="Prompt"/>
              </a:rPr>
              <a:t>Recomendações Gerais</a:t>
            </a:r>
            <a:endParaRPr sz="1200">
              <a:solidFill>
                <a:srgbClr val="000000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57" name="Google Shape;157;p22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0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159" name="Google Shape;159;p22"/>
          <p:cNvSpPr/>
          <p:nvPr/>
        </p:nvSpPr>
        <p:spPr>
          <a:xfrm>
            <a:off x="685800" y="1219200"/>
            <a:ext cx="7467600" cy="3581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2"/>
          <p:cNvSpPr txBox="1"/>
          <p:nvPr>
            <p:ph type="ctrTitle"/>
          </p:nvPr>
        </p:nvSpPr>
        <p:spPr>
          <a:xfrm>
            <a:off x="685800" y="1295400"/>
            <a:ext cx="7391400" cy="35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3. Melhoria contínua: Fortalecer a base de dados</a:t>
            </a:r>
            <a:endParaRPr b="1" sz="13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300">
                <a:latin typeface="Mukta"/>
                <a:ea typeface="Mukta"/>
                <a:cs typeface="Mukta"/>
                <a:sym typeface="Mukta"/>
              </a:rPr>
              <a:t>Para garantir a relevância e precisão do modelo a longo prazo, duas ações são cruciais.</a:t>
            </a:r>
            <a:endParaRPr sz="1300">
              <a:latin typeface="Mukta"/>
              <a:ea typeface="Mukta"/>
              <a:cs typeface="Mukta"/>
              <a:sym typeface="Mukta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Recomendação 3.1: </a:t>
            </a:r>
            <a:r>
              <a:rPr b="1" lang="pt-BR" sz="13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aprimorar a coleta de dados de renda</a:t>
            </a: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.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 </a:t>
            </a:r>
            <a:br>
              <a:rPr lang="pt-BR" sz="1300">
                <a:latin typeface="Mukta"/>
                <a:ea typeface="Mukta"/>
                <a:cs typeface="Mukta"/>
                <a:sym typeface="Mukta"/>
              </a:rPr>
            </a:br>
            <a:r>
              <a:rPr lang="pt-BR" sz="1300">
                <a:latin typeface="Mukta"/>
                <a:ea typeface="Mukta"/>
                <a:cs typeface="Mukta"/>
                <a:sym typeface="Mukta"/>
              </a:rPr>
              <a:t>Uma parcela de </a:t>
            </a: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20%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 da base de clientes não possui salário informado. </a:t>
            </a:r>
            <a:br>
              <a:rPr lang="pt-BR" sz="1300">
                <a:latin typeface="Mukta"/>
                <a:ea typeface="Mukta"/>
                <a:cs typeface="Mukta"/>
                <a:sym typeface="Mukta"/>
              </a:rPr>
            </a:br>
            <a:r>
              <a:rPr lang="pt-BR" sz="1300">
                <a:latin typeface="Mukta"/>
                <a:ea typeface="Mukta"/>
                <a:cs typeface="Mukta"/>
                <a:sym typeface="Mukta"/>
              </a:rPr>
              <a:t>Recomendação: fortalecer os processos de cadastro para aumentar a completude deste dado, </a:t>
            </a:r>
            <a:br>
              <a:rPr lang="pt-BR" sz="1300">
                <a:latin typeface="Mukta"/>
                <a:ea typeface="Mukta"/>
                <a:cs typeface="Mukta"/>
                <a:sym typeface="Mukta"/>
              </a:rPr>
            </a:br>
            <a:r>
              <a:rPr lang="pt-BR" sz="1300">
                <a:latin typeface="Mukta"/>
                <a:ea typeface="Mukta"/>
                <a:cs typeface="Mukta"/>
                <a:sym typeface="Mukta"/>
              </a:rPr>
              <a:t>que é vital para a análise de crédito.</a:t>
            </a:r>
            <a:br>
              <a:rPr lang="pt-BR" sz="1300">
                <a:latin typeface="Mukta"/>
                <a:ea typeface="Mukta"/>
                <a:cs typeface="Mukta"/>
                <a:sym typeface="Mukta"/>
              </a:rPr>
            </a:br>
            <a:endParaRPr sz="1300">
              <a:latin typeface="Mukta"/>
              <a:ea typeface="Mukta"/>
              <a:cs typeface="Mukta"/>
              <a:sym typeface="Mukta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Recomendação 3.2: </a:t>
            </a:r>
            <a:r>
              <a:rPr b="1" lang="pt-BR" sz="13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estabelecer um ciclo de monitoramento</a:t>
            </a: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.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 </a:t>
            </a:r>
            <a:br>
              <a:rPr lang="pt-BR" sz="1300">
                <a:latin typeface="Mukta"/>
                <a:ea typeface="Mukta"/>
                <a:cs typeface="Mukta"/>
                <a:sym typeface="Mukta"/>
              </a:rPr>
            </a:br>
            <a:r>
              <a:rPr lang="pt-BR" sz="1300">
                <a:latin typeface="Mukta"/>
                <a:ea typeface="Mukta"/>
                <a:cs typeface="Mukta"/>
                <a:sym typeface="Mukta"/>
              </a:rPr>
              <a:t>O desempenho do score de risco deve ser monitorado continuamente através do dashboard. 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Sugestão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: um ciclo de revisão e potencial retreinamento do modelo a cada 6 meses para garantir que ele continue refletindo o comportamento atual dos clientes.</a:t>
            </a:r>
            <a:endParaRPr sz="13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pt-BR" sz="1300">
                <a:solidFill>
                  <a:srgbClr val="434343"/>
                </a:solidFill>
              </a:rPr>
            </a:br>
            <a:br>
              <a:rPr lang="pt-BR" sz="2000">
                <a:solidFill>
                  <a:srgbClr val="434343"/>
                </a:solidFill>
              </a:rPr>
            </a:br>
            <a:endParaRPr b="1" sz="1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161" name="Google Shape;161;p22"/>
          <p:cNvSpPr/>
          <p:nvPr/>
        </p:nvSpPr>
        <p:spPr>
          <a:xfrm>
            <a:off x="622920" y="1213380"/>
            <a:ext cx="68700" cy="3587100"/>
          </a:xfrm>
          <a:prstGeom prst="round2SameRect">
            <a:avLst>
              <a:gd fmla="val 0" name="adj1"/>
              <a:gd fmla="val 20910" name="adj2"/>
            </a:avLst>
          </a:prstGeom>
          <a:solidFill>
            <a:srgbClr val="FBD9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ctrTitle"/>
          </p:nvPr>
        </p:nvSpPr>
        <p:spPr>
          <a:xfrm>
            <a:off x="409575" y="574777"/>
            <a:ext cx="80487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rompt"/>
              <a:buNone/>
            </a:pPr>
            <a:r>
              <a:rPr lang="pt-BR" sz="2400">
                <a:latin typeface="Prompt"/>
                <a:ea typeface="Prompt"/>
                <a:cs typeface="Prompt"/>
                <a:sym typeface="Prompt"/>
              </a:rPr>
              <a:t>Conclusão final e recomendação</a:t>
            </a:r>
            <a:endParaRPr sz="2400">
              <a:solidFill>
                <a:srgbClr val="000000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67" name="Google Shape;167;p23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0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169" name="Google Shape;169;p23"/>
          <p:cNvSpPr txBox="1"/>
          <p:nvPr>
            <p:ph type="ctrTitle"/>
          </p:nvPr>
        </p:nvSpPr>
        <p:spPr>
          <a:xfrm>
            <a:off x="238643" y="1098331"/>
            <a:ext cx="3505200" cy="35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O processo manual de análise pode ser substituído com segurança por um modelo de score </a:t>
            </a:r>
            <a:r>
              <a:rPr lang="pt-BR" sz="1800">
                <a:solidFill>
                  <a:srgbClr val="434343"/>
                </a:solidFill>
                <a:latin typeface="Mukta"/>
                <a:ea typeface="Mukta"/>
                <a:cs typeface="Mukta"/>
                <a:sym typeface="Mukta"/>
              </a:rPr>
              <a:t>que não só automatiza o processo, mas também permite ao banco gerenciar o risco de forma estratégica e eficiente.</a:t>
            </a:r>
            <a:endParaRPr sz="1800">
              <a:solidFill>
                <a:srgbClr val="434343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pt-BR" sz="1300">
                <a:solidFill>
                  <a:srgbClr val="434343"/>
                </a:solidFill>
              </a:rPr>
            </a:br>
            <a:br>
              <a:rPr lang="pt-BR" sz="2000">
                <a:solidFill>
                  <a:srgbClr val="434343"/>
                </a:solidFill>
              </a:rPr>
            </a:br>
            <a:endParaRPr b="1" sz="1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170" name="Google Shape;170;p23"/>
          <p:cNvSpPr/>
          <p:nvPr/>
        </p:nvSpPr>
        <p:spPr>
          <a:xfrm>
            <a:off x="579127" y="1230698"/>
            <a:ext cx="30600" cy="2672700"/>
          </a:xfrm>
          <a:prstGeom prst="round2SameRect">
            <a:avLst>
              <a:gd fmla="val 0" name="adj1"/>
              <a:gd fmla="val 50000" name="adj2"/>
            </a:avLst>
          </a:prstGeom>
          <a:solidFill>
            <a:srgbClr val="FBD9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3" title="img3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8800" y="1"/>
            <a:ext cx="3505200" cy="518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type="ctrTitle"/>
          </p:nvPr>
        </p:nvSpPr>
        <p:spPr>
          <a:xfrm>
            <a:off x="533400" y="1960500"/>
            <a:ext cx="80487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Prompt"/>
                <a:ea typeface="Prompt"/>
                <a:cs typeface="Prompt"/>
                <a:sym typeface="Prompt"/>
              </a:rPr>
              <a:t>Obrigada!</a:t>
            </a:r>
            <a:endParaRPr sz="2400">
              <a:solidFill>
                <a:srgbClr val="000000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77" name="Google Shape;177;p24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0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179" name="Google Shape;179;p24"/>
          <p:cNvSpPr txBox="1"/>
          <p:nvPr>
            <p:ph type="ctrTitle"/>
          </p:nvPr>
        </p:nvSpPr>
        <p:spPr>
          <a:xfrm>
            <a:off x="638100" y="2417700"/>
            <a:ext cx="80487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434343"/>
                </a:solidFill>
                <a:latin typeface="Prompt"/>
                <a:ea typeface="Prompt"/>
                <a:cs typeface="Prompt"/>
                <a:sym typeface="Prompt"/>
              </a:rPr>
              <a:t>Banco Caja | Gestão de riscos</a:t>
            </a:r>
            <a:endParaRPr sz="1300">
              <a:solidFill>
                <a:srgbClr val="434343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7" name="Google Shape;67;p14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9225" y="110625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1092725" y="2061725"/>
            <a:ext cx="3345900" cy="18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rPr>
              <a:t>	</a:t>
            </a:r>
            <a:endParaRPr sz="1800">
              <a:solidFill>
                <a:schemeClr val="dk1"/>
              </a:solidFill>
              <a:latin typeface="Prompt"/>
              <a:ea typeface="Prompt"/>
              <a:cs typeface="Prompt"/>
              <a:sym typeface="Promp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Queda dos juros aumentou a demanda por crédito.</a:t>
            </a:r>
            <a:endParaRPr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"/>
              <a:buChar char="●"/>
            </a:pPr>
            <a:r>
              <a:rPr lang="pt-BR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Análise manual ficou lenta e ineficiente.</a:t>
            </a:r>
            <a:endParaRPr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"/>
              <a:buChar char="●"/>
            </a:pPr>
            <a:r>
              <a:rPr lang="pt-BR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Cresceu a preocupação com a inadimplência.</a:t>
            </a:r>
            <a:endParaRPr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159866" y="2048190"/>
            <a:ext cx="3000000" cy="19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rompt"/>
              <a:ea typeface="Prompt"/>
              <a:cs typeface="Prompt"/>
              <a:sym typeface="Promp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Dashboard automatizado de risco relativo.</a:t>
            </a:r>
            <a:endParaRPr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"/>
              <a:buChar char="●"/>
            </a:pPr>
            <a:r>
              <a:rPr lang="pt-BR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Retrato da carteira em segundos.</a:t>
            </a:r>
            <a:endParaRPr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"/>
              <a:buChar char="●"/>
            </a:pPr>
            <a:r>
              <a:rPr lang="pt-BR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Score de risco para priorizar análise.</a:t>
            </a:r>
            <a:endParaRPr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0" name="Google Shape;70;p14"/>
          <p:cNvSpPr txBox="1"/>
          <p:nvPr>
            <p:ph type="ctrTitle"/>
          </p:nvPr>
        </p:nvSpPr>
        <p:spPr>
          <a:xfrm>
            <a:off x="534150" y="217207"/>
            <a:ext cx="79383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Prompt"/>
                <a:ea typeface="Prompt"/>
                <a:cs typeface="Prompt"/>
                <a:sym typeface="Prompt"/>
              </a:rPr>
              <a:t>Do processo manual a análise inteligente</a:t>
            </a:r>
            <a:r>
              <a:rPr lang="pt-BR" sz="2400"/>
              <a:t> </a:t>
            </a:r>
            <a:endParaRPr sz="2400"/>
          </a:p>
        </p:txBody>
      </p:sp>
      <p:sp>
        <p:nvSpPr>
          <p:cNvPr id="71" name="Google Shape;71;p14"/>
          <p:cNvSpPr txBox="1"/>
          <p:nvPr/>
        </p:nvSpPr>
        <p:spPr>
          <a:xfrm>
            <a:off x="838200" y="11430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rPr>
              <a:t>	</a:t>
            </a:r>
            <a:r>
              <a:rPr lang="pt-BR" sz="18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rPr>
              <a:t>Desafio</a:t>
            </a:r>
            <a:endParaRPr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5246925" y="1178888"/>
            <a:ext cx="218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rPr>
              <a:t>  </a:t>
            </a:r>
            <a:r>
              <a:rPr lang="pt-BR" sz="18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rPr>
              <a:t>Solução</a:t>
            </a:r>
            <a:br>
              <a:rPr lang="pt-BR" sz="18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rPr>
            </a:br>
            <a:endParaRPr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pic>
        <p:nvPicPr>
          <p:cNvPr descr="Ícone para &quot;Solução&quot;: Um ícone de &quot;lâmpada&quot; ou &quot;check&quot; (sinal de verificação). amarelo se escrita" id="73" name="Google Shape;7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9566" y="1484294"/>
            <a:ext cx="991825" cy="9918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Ícone para &quot;Desafio&quot;: Um ícone de &quot;alerta&quot; ou &quot;problema&quot; (como um ponto de exclamação dentro de um triângulo). amarelo" id="74" name="Google Shape;7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6462" y="1448400"/>
            <a:ext cx="852525" cy="85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ctrTitle"/>
          </p:nvPr>
        </p:nvSpPr>
        <p:spPr>
          <a:xfrm>
            <a:off x="534150" y="315500"/>
            <a:ext cx="7938300" cy="86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Prompt"/>
                <a:ea typeface="Prompt"/>
                <a:cs typeface="Prompt"/>
                <a:sym typeface="Prompt"/>
              </a:rPr>
              <a:t>Visão geral:</a:t>
            </a:r>
            <a:br>
              <a:rPr lang="pt-BR" sz="2200">
                <a:latin typeface="Prompt"/>
                <a:ea typeface="Prompt"/>
                <a:cs typeface="Prompt"/>
                <a:sym typeface="Prompt"/>
              </a:rPr>
            </a:br>
            <a:r>
              <a:rPr lang="pt-BR" sz="2200">
                <a:latin typeface="Prompt"/>
                <a:ea typeface="Prompt"/>
                <a:cs typeface="Prompt"/>
                <a:sym typeface="Prompt"/>
              </a:rPr>
              <a:t>Base de clientes de baixo risco aparente</a:t>
            </a:r>
            <a:r>
              <a:rPr lang="pt-BR" sz="2200"/>
              <a:t> </a:t>
            </a:r>
            <a:endParaRPr sz="2200"/>
          </a:p>
        </p:txBody>
      </p:sp>
      <p:pic>
        <p:nvPicPr>
          <p:cNvPr id="80" name="Google Shape;80;p15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9700" y="39325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>
            <p:ph type="ctrTitle"/>
          </p:nvPr>
        </p:nvSpPr>
        <p:spPr>
          <a:xfrm>
            <a:off x="579067" y="964006"/>
            <a:ext cx="7512000" cy="8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434343"/>
                </a:solidFill>
              </a:rPr>
              <a:t>O Banco Caja possui uma carteira de 36.000 clientes,</a:t>
            </a:r>
            <a:br>
              <a:rPr lang="pt-BR" sz="1400">
                <a:solidFill>
                  <a:srgbClr val="434343"/>
                </a:solidFill>
              </a:rPr>
            </a:br>
            <a:r>
              <a:rPr lang="pt-BR" sz="1400">
                <a:solidFill>
                  <a:srgbClr val="434343"/>
                </a:solidFill>
              </a:rPr>
              <a:t>majoritariamente</a:t>
            </a:r>
            <a:r>
              <a:rPr lang="pt-BR" sz="1400">
                <a:solidFill>
                  <a:srgbClr val="434343"/>
                </a:solidFill>
              </a:rPr>
              <a:t> madura e com uma taxa de inadimplência geral baixa, de apenas 1,9%.</a:t>
            </a:r>
            <a:endParaRPr sz="1200">
              <a:solidFill>
                <a:srgbClr val="434343"/>
              </a:solidFill>
            </a:endParaRPr>
          </a:p>
        </p:txBody>
      </p:sp>
      <p:sp>
        <p:nvSpPr>
          <p:cNvPr id="82" name="Google Shape;8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  <p:grpSp>
        <p:nvGrpSpPr>
          <p:cNvPr id="83" name="Google Shape;83;p15"/>
          <p:cNvGrpSpPr/>
          <p:nvPr/>
        </p:nvGrpSpPr>
        <p:grpSpPr>
          <a:xfrm>
            <a:off x="626700" y="2015772"/>
            <a:ext cx="2565000" cy="2544900"/>
            <a:chOff x="626700" y="2368550"/>
            <a:chExt cx="2565000" cy="2544900"/>
          </a:xfrm>
        </p:grpSpPr>
        <p:sp>
          <p:nvSpPr>
            <p:cNvPr id="84" name="Google Shape;84;p15"/>
            <p:cNvSpPr/>
            <p:nvPr/>
          </p:nvSpPr>
          <p:spPr>
            <a:xfrm>
              <a:off x="626700" y="2368550"/>
              <a:ext cx="2565000" cy="2544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300"/>
                <a:buChar char="●"/>
              </a:pPr>
              <a:r>
                <a:rPr b="1"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69%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</a:t>
              </a:r>
              <a:r>
                <a:rPr b="1" lang="pt-BR" sz="1300">
                  <a:solidFill>
                    <a:srgbClr val="005A9C"/>
                  </a:solidFill>
                  <a:latin typeface="Mukta"/>
                  <a:ea typeface="Mukta"/>
                  <a:cs typeface="Mukta"/>
                  <a:sym typeface="Mukta"/>
                </a:rPr>
                <a:t>acima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de </a:t>
              </a:r>
              <a:r>
                <a:rPr b="1"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45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anos</a:t>
              </a:r>
              <a:r>
                <a:rPr lang="pt-BR" sz="1300">
                  <a:latin typeface="Mukta"/>
                  <a:ea typeface="Mukta"/>
                  <a:cs typeface="Mukta"/>
                  <a:sym typeface="Mukta"/>
                </a:rPr>
                <a:t> 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- média </a:t>
              </a:r>
              <a:r>
                <a:rPr b="1"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52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anos</a:t>
              </a:r>
              <a:endParaRPr sz="13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300"/>
                <a:buChar char="●"/>
              </a:pPr>
              <a:r>
                <a:rPr b="1"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75%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tem no máximo </a:t>
              </a:r>
              <a:br>
                <a:rPr b="1" lang="pt-BR" sz="1300">
                  <a:solidFill>
                    <a:srgbClr val="005A9C"/>
                  </a:solidFill>
                  <a:latin typeface="Mukta"/>
                  <a:ea typeface="Mukta"/>
                  <a:cs typeface="Mukta"/>
                  <a:sym typeface="Mukta"/>
                </a:rPr>
              </a:br>
              <a:r>
                <a:rPr b="1" lang="pt-BR" sz="1300">
                  <a:solidFill>
                    <a:srgbClr val="005A9C"/>
                  </a:solidFill>
                  <a:latin typeface="Mukta"/>
                  <a:ea typeface="Mukta"/>
                  <a:cs typeface="Mukta"/>
                  <a:sym typeface="Mukta"/>
                </a:rPr>
                <a:t>1 dependente</a:t>
              </a:r>
              <a:endParaRPr b="1" sz="13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300"/>
                <a:buChar char="●"/>
              </a:pPr>
              <a:r>
                <a:rPr b="1" lang="pt-BR" sz="1300">
                  <a:solidFill>
                    <a:srgbClr val="005A9C"/>
                  </a:solidFill>
                  <a:latin typeface="Mukta"/>
                  <a:ea typeface="Mukta"/>
                  <a:cs typeface="Mukta"/>
                  <a:sym typeface="Mukta"/>
                </a:rPr>
                <a:t>média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de </a:t>
              </a:r>
              <a:r>
                <a:rPr b="1" lang="pt-BR" sz="1300">
                  <a:solidFill>
                    <a:srgbClr val="005A9C"/>
                  </a:solidFill>
                  <a:latin typeface="Mukta"/>
                  <a:ea typeface="Mukta"/>
                  <a:cs typeface="Mukta"/>
                  <a:sym typeface="Mukta"/>
                </a:rPr>
                <a:t>salário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</a:t>
              </a:r>
              <a:b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</a:br>
              <a:r>
                <a:rPr b="1"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R$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</a:t>
              </a:r>
              <a:r>
                <a:rPr b="1"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6.668,57</a:t>
              </a:r>
              <a:endParaRPr sz="1300">
                <a:latin typeface="Mukta"/>
                <a:ea typeface="Mukta"/>
                <a:cs typeface="Mukta"/>
                <a:sym typeface="Mukta"/>
              </a:endParaRPr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626700" y="2374950"/>
              <a:ext cx="2565000" cy="393600"/>
            </a:xfrm>
            <a:prstGeom prst="rect">
              <a:avLst/>
            </a:prstGeom>
            <a:solidFill>
              <a:srgbClr val="FBD9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/>
                <a:t>Perfil Típico</a:t>
              </a:r>
              <a:endParaRPr b="1"/>
            </a:p>
          </p:txBody>
        </p:sp>
      </p:grpSp>
      <p:grpSp>
        <p:nvGrpSpPr>
          <p:cNvPr id="86" name="Google Shape;86;p15"/>
          <p:cNvGrpSpPr/>
          <p:nvPr/>
        </p:nvGrpSpPr>
        <p:grpSpPr>
          <a:xfrm>
            <a:off x="3378600" y="2009422"/>
            <a:ext cx="2565000" cy="2549450"/>
            <a:chOff x="3454800" y="2362200"/>
            <a:chExt cx="2565000" cy="2549450"/>
          </a:xfrm>
        </p:grpSpPr>
        <p:sp>
          <p:nvSpPr>
            <p:cNvPr id="87" name="Google Shape;87;p15"/>
            <p:cNvSpPr/>
            <p:nvPr/>
          </p:nvSpPr>
          <p:spPr>
            <a:xfrm>
              <a:off x="3454800" y="2368550"/>
              <a:ext cx="2565000" cy="2543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300"/>
                <a:buChar char="●"/>
              </a:pPr>
              <a:r>
                <a:rPr b="1" lang="pt-BR" sz="1300">
                  <a:solidFill>
                    <a:srgbClr val="005A9C"/>
                  </a:solidFill>
                  <a:latin typeface="Mukta"/>
                  <a:ea typeface="Mukta"/>
                  <a:cs typeface="Mukta"/>
                  <a:sym typeface="Mukta"/>
                </a:rPr>
                <a:t>endividamento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abaixo de</a:t>
              </a:r>
              <a:r>
                <a:rPr b="1"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40%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da renda</a:t>
              </a:r>
              <a:endParaRPr sz="13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300"/>
                <a:buChar char="●"/>
              </a:pP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maior tipo de </a:t>
              </a:r>
              <a:r>
                <a:rPr b="1" lang="pt-BR" sz="1300">
                  <a:solidFill>
                    <a:srgbClr val="005A9C"/>
                  </a:solidFill>
                  <a:latin typeface="Mukta"/>
                  <a:ea typeface="Mukta"/>
                  <a:cs typeface="Mukta"/>
                  <a:sym typeface="Mukta"/>
                </a:rPr>
                <a:t>contrato 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“</a:t>
              </a:r>
              <a:r>
                <a:rPr b="1"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Outro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”</a:t>
              </a:r>
              <a:endParaRPr sz="1300"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3454800" y="2362200"/>
              <a:ext cx="2565000" cy="393600"/>
            </a:xfrm>
            <a:prstGeom prst="rect">
              <a:avLst/>
            </a:prstGeom>
            <a:solidFill>
              <a:srgbClr val="FBD9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/>
                <a:t>Endividamento</a:t>
              </a:r>
              <a:endParaRPr b="1"/>
            </a:p>
          </p:txBody>
        </p:sp>
      </p:grpSp>
      <p:grpSp>
        <p:nvGrpSpPr>
          <p:cNvPr id="89" name="Google Shape;89;p15"/>
          <p:cNvGrpSpPr/>
          <p:nvPr/>
        </p:nvGrpSpPr>
        <p:grpSpPr>
          <a:xfrm>
            <a:off x="6096000" y="2009422"/>
            <a:ext cx="2565000" cy="2538350"/>
            <a:chOff x="6390750" y="2374950"/>
            <a:chExt cx="2565000" cy="2538350"/>
          </a:xfrm>
        </p:grpSpPr>
        <p:sp>
          <p:nvSpPr>
            <p:cNvPr id="90" name="Google Shape;90;p15"/>
            <p:cNvSpPr/>
            <p:nvPr/>
          </p:nvSpPr>
          <p:spPr>
            <a:xfrm>
              <a:off x="6390750" y="2533700"/>
              <a:ext cx="2565000" cy="23796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300"/>
                <a:buChar char="●"/>
              </a:pP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uma </a:t>
              </a:r>
              <a:r>
                <a:rPr b="1" lang="pt-BR" sz="1300">
                  <a:solidFill>
                    <a:srgbClr val="005A9C"/>
                  </a:solidFill>
                  <a:latin typeface="Mukta"/>
                  <a:ea typeface="Mukta"/>
                  <a:cs typeface="Mukta"/>
                  <a:sym typeface="Mukta"/>
                </a:rPr>
                <a:t>parcela significativa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(</a:t>
              </a:r>
              <a:r>
                <a:rPr b="1"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20%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) </a:t>
              </a:r>
              <a:r>
                <a:rPr b="1" lang="pt-BR" sz="1300">
                  <a:solidFill>
                    <a:srgbClr val="005A9C"/>
                  </a:solidFill>
                  <a:latin typeface="Mukta"/>
                  <a:ea typeface="Mukta"/>
                  <a:cs typeface="Mukta"/>
                  <a:sym typeface="Mukta"/>
                </a:rPr>
                <a:t>não possui salário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 </a:t>
              </a:r>
              <a:r>
                <a:rPr b="1" lang="pt-BR" sz="1300">
                  <a:solidFill>
                    <a:srgbClr val="005A9C"/>
                  </a:solidFill>
                  <a:latin typeface="Mukta"/>
                  <a:ea typeface="Mukta"/>
                  <a:cs typeface="Mukta"/>
                  <a:sym typeface="Mukta"/>
                </a:rPr>
                <a:t>informado</a:t>
              </a:r>
              <a:r>
                <a:rPr lang="pt-BR" sz="1300">
                  <a:solidFill>
                    <a:schemeClr val="dk1"/>
                  </a:solidFill>
                  <a:latin typeface="Mukta"/>
                  <a:ea typeface="Mukta"/>
                  <a:cs typeface="Mukta"/>
                  <a:sym typeface="Mukta"/>
                </a:rPr>
                <a:t>, indicando uma oportunidade para melhorar a coleta de dados.</a:t>
              </a:r>
              <a:endParaRPr sz="1300"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6390750" y="2374950"/>
              <a:ext cx="2565000" cy="393600"/>
            </a:xfrm>
            <a:prstGeom prst="rect">
              <a:avLst/>
            </a:prstGeom>
            <a:solidFill>
              <a:srgbClr val="FBD9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/>
                <a:t>Ponto de Atenção</a:t>
              </a:r>
              <a:endParaRPr b="1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>
            <p:ph type="ctrTitle"/>
          </p:nvPr>
        </p:nvSpPr>
        <p:spPr>
          <a:xfrm>
            <a:off x="534150" y="226481"/>
            <a:ext cx="7938300" cy="8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Prompt"/>
                <a:ea typeface="Prompt"/>
                <a:cs typeface="Prompt"/>
                <a:sym typeface="Prompt"/>
              </a:rPr>
              <a:t>Conclusão do perfil:</a:t>
            </a:r>
            <a:br>
              <a:rPr lang="pt-BR" sz="2200">
                <a:latin typeface="Prompt"/>
                <a:ea typeface="Prompt"/>
                <a:cs typeface="Prompt"/>
                <a:sym typeface="Prompt"/>
              </a:rPr>
            </a:br>
            <a:r>
              <a:rPr lang="pt-BR" sz="2200">
                <a:latin typeface="Prompt"/>
                <a:ea typeface="Prompt"/>
                <a:cs typeface="Prompt"/>
                <a:sym typeface="Prompt"/>
              </a:rPr>
              <a:t>Onde o risco está concentrado</a:t>
            </a:r>
            <a:r>
              <a:rPr lang="pt-BR" sz="2400">
                <a:latin typeface="Prompt"/>
                <a:ea typeface="Prompt"/>
                <a:cs typeface="Prompt"/>
                <a:sym typeface="Prompt"/>
              </a:rPr>
              <a:t> </a:t>
            </a:r>
            <a:endParaRPr sz="1400">
              <a:solidFill>
                <a:srgbClr val="000000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97" name="Google Shape;97;p16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9700" y="39325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>
            <p:ph type="ctrTitle"/>
          </p:nvPr>
        </p:nvSpPr>
        <p:spPr>
          <a:xfrm>
            <a:off x="565200" y="847050"/>
            <a:ext cx="7512000" cy="8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434343"/>
                </a:solidFill>
              </a:rPr>
              <a:t>Apesar da baixa inadimplência geral, o risco não é uniforme.</a:t>
            </a:r>
            <a:br>
              <a:rPr lang="pt-BR" sz="1400">
                <a:solidFill>
                  <a:srgbClr val="434343"/>
                </a:solidFill>
              </a:rPr>
            </a:br>
            <a:r>
              <a:rPr lang="pt-BR" sz="1400">
                <a:solidFill>
                  <a:srgbClr val="434343"/>
                </a:solidFill>
              </a:rPr>
              <a:t>Ele se concentra em segmentos específicos, o que permite uma abordagem direcionada.</a:t>
            </a:r>
            <a:endParaRPr sz="1200">
              <a:solidFill>
                <a:srgbClr val="434343"/>
              </a:solidFill>
            </a:endParaRPr>
          </a:p>
        </p:txBody>
      </p:sp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685800" y="1832988"/>
            <a:ext cx="3869100" cy="1147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FD7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mpt"/>
                <a:ea typeface="Prompt"/>
                <a:cs typeface="Prompt"/>
                <a:sym typeface="Prompt"/>
              </a:rPr>
              <a:t>Fator Idade</a:t>
            </a:r>
            <a:endParaRPr>
              <a:latin typeface="Prompt"/>
              <a:ea typeface="Prompt"/>
              <a:cs typeface="Prompt"/>
              <a:sym typeface="Promp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A </a:t>
            </a:r>
            <a:r>
              <a:rPr b="1" lang="pt-BR" sz="12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taxa de inadimplência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para clientes de </a:t>
            </a:r>
            <a:r>
              <a:rPr b="1"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18-29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anos (</a:t>
            </a:r>
            <a:r>
              <a:rPr b="1"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3,5%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) é quase 6 vezes maior que a do grupo de </a:t>
            </a:r>
            <a:r>
              <a:rPr b="1"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60+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(</a:t>
            </a:r>
            <a:r>
              <a:rPr b="1"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0,6%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).</a:t>
            </a:r>
            <a:endParaRPr sz="1200"/>
          </a:p>
        </p:txBody>
      </p:sp>
      <p:sp>
        <p:nvSpPr>
          <p:cNvPr id="101" name="Google Shape;101;p16"/>
          <p:cNvSpPr/>
          <p:nvPr/>
        </p:nvSpPr>
        <p:spPr>
          <a:xfrm>
            <a:off x="685800" y="3280788"/>
            <a:ext cx="3869100" cy="1147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FD7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Prompt"/>
                <a:ea typeface="Prompt"/>
                <a:cs typeface="Prompt"/>
                <a:sym typeface="Prompt"/>
              </a:rPr>
              <a:t>Fator Tipo de Empréstimo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Clientes com</a:t>
            </a:r>
            <a:r>
              <a:rPr b="1" lang="pt-BR" sz="12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 crédito imobiliário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apresentam uma</a:t>
            </a:r>
            <a:r>
              <a:rPr b="1" lang="pt-BR" sz="12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 taxa de inadimplência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de </a:t>
            </a:r>
            <a:r>
              <a:rPr b="1"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3,4%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, o dobro da categoria “</a:t>
            </a:r>
            <a:r>
              <a:rPr b="1" lang="pt-BR" sz="12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Outro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” (</a:t>
            </a:r>
            <a:r>
              <a:rPr b="1"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1,7%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).</a:t>
            </a: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4733219" y="1837488"/>
            <a:ext cx="3869100" cy="1147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FD7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Prompt"/>
                <a:ea typeface="Prompt"/>
                <a:cs typeface="Prompt"/>
                <a:sym typeface="Prompt"/>
              </a:rPr>
              <a:t>Fator Endividamento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O </a:t>
            </a:r>
            <a:r>
              <a:rPr b="1" lang="pt-BR" sz="12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risco de inadimplência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chega a </a:t>
            </a:r>
            <a:r>
              <a:rPr b="1"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3,1%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para clientes com</a:t>
            </a:r>
            <a:r>
              <a:rPr b="1"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81-100%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da </a:t>
            </a:r>
            <a:r>
              <a:rPr b="1" lang="pt-BR" sz="12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renda comprometida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, afetando principalmente rendas de até </a:t>
            </a:r>
            <a:r>
              <a:rPr b="1"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R$4 mil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4741500" y="3280788"/>
            <a:ext cx="3869100" cy="1147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FFD7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Prompt"/>
                <a:ea typeface="Prompt"/>
                <a:cs typeface="Prompt"/>
                <a:sym typeface="Prompt"/>
              </a:rPr>
              <a:t>Risco Previsível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Os </a:t>
            </a:r>
            <a:r>
              <a:rPr b="1" lang="pt-BR" sz="12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riscos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estão </a:t>
            </a:r>
            <a:r>
              <a:rPr b="1" lang="pt-BR" sz="12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concentrados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em algumas faixas, isso permite </a:t>
            </a:r>
            <a:r>
              <a:rPr b="1"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aplicar estratégias</a:t>
            </a:r>
            <a:r>
              <a:rPr lang="pt-BR" sz="12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mais eficazes e focadas.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ctrTitle"/>
          </p:nvPr>
        </p:nvSpPr>
        <p:spPr>
          <a:xfrm>
            <a:off x="5125050" y="782222"/>
            <a:ext cx="3657000" cy="5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Prompt"/>
                <a:ea typeface="Prompt"/>
                <a:cs typeface="Prompt"/>
                <a:sym typeface="Prompt"/>
              </a:rPr>
              <a:t>Classificação por score</a:t>
            </a:r>
            <a:endParaRPr sz="2200">
              <a:solidFill>
                <a:srgbClr val="000000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09" name="Google Shape;109;p17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9700" y="39325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 txBox="1"/>
          <p:nvPr>
            <p:ph type="ctrTitle"/>
          </p:nvPr>
        </p:nvSpPr>
        <p:spPr>
          <a:xfrm>
            <a:off x="3657600" y="1361700"/>
            <a:ext cx="5029200" cy="1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34343"/>
                </a:solidFill>
              </a:rPr>
              <a:t>O score permite ao banco escolher sua estratégia de risco ao definir um </a:t>
            </a:r>
            <a:br>
              <a:rPr lang="pt-BR" sz="1800">
                <a:solidFill>
                  <a:srgbClr val="434343"/>
                </a:solidFill>
              </a:rPr>
            </a:br>
            <a:r>
              <a:rPr lang="pt-BR" sz="1800">
                <a:solidFill>
                  <a:srgbClr val="005A9C"/>
                </a:solidFill>
              </a:rPr>
              <a:t>"ponto de corte".</a:t>
            </a:r>
            <a:br>
              <a:rPr lang="pt-BR" sz="2000">
                <a:solidFill>
                  <a:srgbClr val="434343"/>
                </a:solidFill>
              </a:rPr>
            </a:br>
            <a:endParaRPr b="1" sz="1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112" name="Google Shape;112;p17"/>
          <p:cNvSpPr txBox="1"/>
          <p:nvPr>
            <p:ph type="ctrTitle"/>
          </p:nvPr>
        </p:nvSpPr>
        <p:spPr>
          <a:xfrm>
            <a:off x="5181600" y="2667000"/>
            <a:ext cx="3581400" cy="16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ukta"/>
              <a:ea typeface="Mukta"/>
              <a:cs typeface="Mukta"/>
              <a:sym typeface="Mukta"/>
            </a:endParaRPr>
          </a:p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ukta"/>
              <a:buChar char="●"/>
            </a:pPr>
            <a:r>
              <a:rPr b="1" lang="pt-BR" sz="1400">
                <a:latin typeface="Mukta"/>
                <a:ea typeface="Mukta"/>
                <a:cs typeface="Mukta"/>
                <a:sym typeface="Mukta"/>
              </a:rPr>
              <a:t>Ser mais abrangente:</a:t>
            </a:r>
            <a:r>
              <a:rPr lang="pt-BR" sz="1400">
                <a:latin typeface="Mukta"/>
                <a:ea typeface="Mukta"/>
                <a:cs typeface="Mukta"/>
                <a:sym typeface="Mukta"/>
              </a:rPr>
              <a:t> captura mais inadimplentes (aumenta o </a:t>
            </a:r>
            <a:r>
              <a:rPr b="1" lang="pt-BR" sz="1400">
                <a:latin typeface="Mukta"/>
                <a:ea typeface="Mukta"/>
                <a:cs typeface="Mukta"/>
                <a:sym typeface="Mukta"/>
              </a:rPr>
              <a:t>recall</a:t>
            </a:r>
            <a:r>
              <a:rPr lang="pt-BR" sz="1400">
                <a:latin typeface="Mukta"/>
                <a:ea typeface="Mukta"/>
                <a:cs typeface="Mukta"/>
                <a:sym typeface="Mukta"/>
              </a:rPr>
              <a:t>), mas com menor precisão.</a:t>
            </a:r>
            <a:endParaRPr sz="1400">
              <a:latin typeface="Mukta"/>
              <a:ea typeface="Mukta"/>
              <a:cs typeface="Mukta"/>
              <a:sym typeface="Mukta"/>
            </a:endParaRPr>
          </a:p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pt-BR" sz="1400">
                <a:latin typeface="Mukta"/>
                <a:ea typeface="Mukta"/>
                <a:cs typeface="Mukta"/>
                <a:sym typeface="Mukta"/>
              </a:rPr>
              <a:t>Ser mais rigoroso:</a:t>
            </a:r>
            <a:r>
              <a:rPr lang="pt-BR" sz="1400">
                <a:latin typeface="Mukta"/>
                <a:ea typeface="Mukta"/>
                <a:cs typeface="Mukta"/>
                <a:sym typeface="Mukta"/>
              </a:rPr>
              <a:t> aumenta a </a:t>
            </a:r>
            <a:r>
              <a:rPr b="1" lang="pt-BR" sz="1400">
                <a:latin typeface="Mukta"/>
                <a:ea typeface="Mukta"/>
                <a:cs typeface="Mukta"/>
                <a:sym typeface="Mukta"/>
              </a:rPr>
              <a:t>precisão</a:t>
            </a:r>
            <a:r>
              <a:rPr lang="pt-BR" sz="1400">
                <a:latin typeface="Mukta"/>
                <a:ea typeface="Mukta"/>
                <a:cs typeface="Mukta"/>
                <a:sym typeface="Mukta"/>
              </a:rPr>
              <a:t>, mas captura menos inadimplentes.</a:t>
            </a:r>
            <a:endParaRPr sz="14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113" name="Google Shape;113;p17" title="img2.jp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3225014" cy="5153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ctrTitle"/>
          </p:nvPr>
        </p:nvSpPr>
        <p:spPr>
          <a:xfrm>
            <a:off x="533400" y="207900"/>
            <a:ext cx="83052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Prompt"/>
                <a:ea typeface="Prompt"/>
                <a:cs typeface="Prompt"/>
                <a:sym typeface="Prompt"/>
              </a:rPr>
              <a:t>Análise de cenários por score de risco</a:t>
            </a:r>
            <a:r>
              <a:rPr lang="pt-BR" sz="2400">
                <a:latin typeface="Prompt"/>
                <a:ea typeface="Prompt"/>
                <a:cs typeface="Prompt"/>
                <a:sym typeface="Prompt"/>
              </a:rPr>
              <a:t> </a:t>
            </a:r>
            <a:endParaRPr sz="1400">
              <a:solidFill>
                <a:srgbClr val="000000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19" name="Google Shape;119;p18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9700" y="39325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  <p:graphicFrame>
        <p:nvGraphicFramePr>
          <p:cNvPr id="121" name="Google Shape;121;p18"/>
          <p:cNvGraphicFramePr/>
          <p:nvPr/>
        </p:nvGraphicFramePr>
        <p:xfrm>
          <a:off x="609600" y="838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{D45F8006-F92A-47F0-9717-DAA4AD4A5D7B}</a:tableStyleId>
              </a:tblPr>
              <a:tblGrid>
                <a:gridCol w="2019300"/>
                <a:gridCol w="2019300"/>
                <a:gridCol w="2019300"/>
                <a:gridCol w="2019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Métrica</a:t>
                      </a:r>
                      <a:endParaRPr b="1"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D95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Estratégia Agressiva</a:t>
                      </a:r>
                      <a:endParaRPr b="1"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D95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Estratégia Equilibrada</a:t>
                      </a:r>
                      <a:endParaRPr b="1"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D95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Estratégia Conservadora</a:t>
                      </a:r>
                      <a:endParaRPr b="1"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D95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Corte de Score</a:t>
                      </a:r>
                      <a:endParaRPr b="1"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D95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2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3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5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Acurácia</a:t>
                      </a:r>
                      <a:endParaRPr b="1"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D95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66%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91%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98%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Precisão</a:t>
                      </a:r>
                      <a:endParaRPr b="1"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D95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2%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4%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13%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Recall</a:t>
                      </a:r>
                      <a:endParaRPr b="1"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D95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42%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16%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0%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F1-Score</a:t>
                      </a:r>
                      <a:endParaRPr b="1"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D95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4%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6%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0%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Análise</a:t>
                      </a:r>
                      <a:endParaRPr b="1"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D95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Aumenta a captura de inadimplentes</a:t>
                      </a: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 (alto Recall), mas a qualidade da análise é baixa, pois gera um grande volume de </a:t>
                      </a: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alarmes falsos</a:t>
                      </a: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 (baixa Precisão).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Captura uma quantidade de </a:t>
                      </a: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risco relevante</a:t>
                      </a: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, com uma qualidade de análise razoável</a:t>
                      </a: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 (muito melhor que o Agressivo)</a:t>
                      </a: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, com um </a:t>
                      </a: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alto nível de segurança</a:t>
                      </a: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 geral para o banco.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Prioriza a </a:t>
                      </a: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qualidade da análise</a:t>
                      </a: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 (alta Precisão), garantindo que a decisão de negar crédito seja confiável. O custo é uma </a:t>
                      </a:r>
                      <a:r>
                        <a:rPr b="1"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quantidade mínima de risco</a:t>
                      </a:r>
                      <a:r>
                        <a:rPr lang="pt-BR" sz="1200">
                          <a:latin typeface="Mukta"/>
                          <a:ea typeface="Mukta"/>
                          <a:cs typeface="Mukta"/>
                          <a:sym typeface="Mukta"/>
                        </a:rPr>
                        <a:t> capturado (baixo Recall).</a:t>
                      </a:r>
                      <a:endParaRPr sz="1200"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5A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2" name="Google Shape;122;p18"/>
          <p:cNvSpPr txBox="1"/>
          <p:nvPr/>
        </p:nvSpPr>
        <p:spPr>
          <a:xfrm>
            <a:off x="581400" y="4579991"/>
            <a:ext cx="810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403011"/>
                </a:solidFill>
                <a:latin typeface="Mukta"/>
                <a:ea typeface="Mukta"/>
                <a:cs typeface="Mukta"/>
                <a:sym typeface="Mukta"/>
              </a:rPr>
              <a:t>Acurácia:</a:t>
            </a:r>
            <a:r>
              <a:rPr lang="pt-BR" sz="1000">
                <a:solidFill>
                  <a:srgbClr val="403011"/>
                </a:solidFill>
                <a:latin typeface="Mukta"/>
                <a:ea typeface="Mukta"/>
                <a:cs typeface="Mukta"/>
                <a:sym typeface="Mukta"/>
              </a:rPr>
              <a:t> % de acertos totais                                                     </a:t>
            </a:r>
            <a:r>
              <a:rPr b="1" lang="pt-BR" sz="1000">
                <a:solidFill>
                  <a:srgbClr val="403011"/>
                </a:solidFill>
                <a:latin typeface="Mukta"/>
                <a:ea typeface="Mukta"/>
                <a:cs typeface="Mukta"/>
                <a:sym typeface="Mukta"/>
              </a:rPr>
              <a:t>Precisão:</a:t>
            </a:r>
            <a:r>
              <a:rPr lang="pt-BR" sz="1000">
                <a:solidFill>
                  <a:srgbClr val="403011"/>
                </a:solidFill>
                <a:latin typeface="Mukta"/>
                <a:ea typeface="Mukta"/>
                <a:cs typeface="Mukta"/>
                <a:sym typeface="Mukta"/>
              </a:rPr>
              <a:t> % de acerto dos alertas de risco </a:t>
            </a:r>
            <a:br>
              <a:rPr lang="pt-BR" sz="1000">
                <a:solidFill>
                  <a:srgbClr val="403011"/>
                </a:solidFill>
                <a:latin typeface="Mukta"/>
                <a:ea typeface="Mukta"/>
                <a:cs typeface="Mukta"/>
                <a:sym typeface="Mukta"/>
              </a:rPr>
            </a:br>
            <a:r>
              <a:rPr b="1" lang="pt-BR" sz="1000">
                <a:solidFill>
                  <a:srgbClr val="403011"/>
                </a:solidFill>
                <a:latin typeface="Mukta"/>
                <a:ea typeface="Mukta"/>
                <a:cs typeface="Mukta"/>
                <a:sym typeface="Mukta"/>
              </a:rPr>
              <a:t>Recall:</a:t>
            </a:r>
            <a:r>
              <a:rPr lang="pt-BR" sz="1000">
                <a:solidFill>
                  <a:srgbClr val="403011"/>
                </a:solidFill>
                <a:latin typeface="Mukta"/>
                <a:ea typeface="Mukta"/>
                <a:cs typeface="Mukta"/>
                <a:sym typeface="Mukta"/>
              </a:rPr>
              <a:t> % de inadimplentes reais encontrados                   </a:t>
            </a:r>
            <a:r>
              <a:rPr b="1" lang="pt-BR" sz="1000">
                <a:solidFill>
                  <a:srgbClr val="403011"/>
                </a:solidFill>
                <a:latin typeface="Mukta"/>
                <a:ea typeface="Mukta"/>
                <a:cs typeface="Mukta"/>
                <a:sym typeface="Mukta"/>
              </a:rPr>
              <a:t>F1-Score:</a:t>
            </a:r>
            <a:r>
              <a:rPr lang="pt-BR" sz="1000">
                <a:solidFill>
                  <a:srgbClr val="403011"/>
                </a:solidFill>
                <a:latin typeface="Mukta"/>
                <a:ea typeface="Mukta"/>
                <a:cs typeface="Mukta"/>
                <a:sym typeface="Mukta"/>
              </a:rPr>
              <a:t> equilíbrio entre Precisão e Recall.</a:t>
            </a:r>
            <a:endParaRPr sz="1300">
              <a:solidFill>
                <a:srgbClr val="40301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ctrTitle"/>
          </p:nvPr>
        </p:nvSpPr>
        <p:spPr>
          <a:xfrm>
            <a:off x="381000" y="609600"/>
            <a:ext cx="6858000" cy="5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Prompt"/>
                <a:ea typeface="Prompt"/>
                <a:cs typeface="Prompt"/>
                <a:sym typeface="Prompt"/>
              </a:rPr>
              <a:t>Análise de risco de crédito</a:t>
            </a:r>
            <a:endParaRPr sz="1200">
              <a:solidFill>
                <a:srgbClr val="000000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28" name="Google Shape;128;p19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00" y="0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 txBox="1"/>
          <p:nvPr>
            <p:ph type="ctrTitle"/>
          </p:nvPr>
        </p:nvSpPr>
        <p:spPr>
          <a:xfrm>
            <a:off x="457200" y="1094574"/>
            <a:ext cx="45720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434343"/>
                </a:solidFill>
              </a:rPr>
              <a:t>A análise de dados revelou oportunidades claras para otimizar o processo de concessão de crédito, aumentar a eficiência operacional e diminuição de perdas. </a:t>
            </a:r>
            <a:br>
              <a:rPr lang="pt-BR" sz="1400">
                <a:solidFill>
                  <a:srgbClr val="434343"/>
                </a:solidFill>
              </a:rPr>
            </a:br>
            <a:r>
              <a:rPr lang="pt-BR" sz="1400">
                <a:solidFill>
                  <a:srgbClr val="434343"/>
                </a:solidFill>
              </a:rPr>
              <a:t>As seguintes ações são recomendadas:</a:t>
            </a:r>
            <a:br>
              <a:rPr lang="pt-BR" sz="1300">
                <a:solidFill>
                  <a:srgbClr val="434343"/>
                </a:solidFill>
              </a:rPr>
            </a:br>
            <a:br>
              <a:rPr lang="pt-BR" sz="2000">
                <a:solidFill>
                  <a:srgbClr val="434343"/>
                </a:solidFill>
              </a:rPr>
            </a:br>
            <a:endParaRPr b="1" sz="1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130" name="Google Shape;13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131" name="Google Shape;131;p19"/>
          <p:cNvSpPr txBox="1"/>
          <p:nvPr>
            <p:ph type="ctrTitle"/>
          </p:nvPr>
        </p:nvSpPr>
        <p:spPr>
          <a:xfrm>
            <a:off x="533400" y="2398876"/>
            <a:ext cx="6400800" cy="16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solidFill>
                  <a:srgbClr val="434343"/>
                </a:solidFill>
                <a:latin typeface="Mukta"/>
                <a:ea typeface="Mukta"/>
                <a:cs typeface="Mukta"/>
                <a:sym typeface="Mukta"/>
              </a:rPr>
              <a:t>1. Estratégia de crédito: </a:t>
            </a:r>
            <a:r>
              <a:rPr b="1" lang="pt-BR" sz="14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adotar o score de risco equilibrado (Corte 3)</a:t>
            </a:r>
            <a:br>
              <a:rPr b="1" lang="pt-BR" sz="1400">
                <a:solidFill>
                  <a:srgbClr val="434343"/>
                </a:solidFill>
                <a:latin typeface="Mukta"/>
                <a:ea typeface="Mukta"/>
                <a:cs typeface="Mukta"/>
                <a:sym typeface="Mukta"/>
              </a:rPr>
            </a:br>
            <a:br>
              <a:rPr lang="pt-BR" sz="1300">
                <a:solidFill>
                  <a:srgbClr val="434343"/>
                </a:solidFill>
              </a:rPr>
            </a:br>
            <a:r>
              <a:rPr b="1" lang="pt-BR" sz="1400">
                <a:solidFill>
                  <a:srgbClr val="434343"/>
                </a:solidFill>
                <a:latin typeface="Mukta"/>
                <a:ea typeface="Mukta"/>
                <a:cs typeface="Mukta"/>
                <a:sym typeface="Mukta"/>
              </a:rPr>
              <a:t>2. Otimização Operacional:</a:t>
            </a:r>
            <a:r>
              <a:rPr b="1" lang="pt-BR" sz="14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 automatizar e segmentar as análises</a:t>
            </a:r>
            <a:br>
              <a:rPr lang="pt-BR" sz="1300">
                <a:solidFill>
                  <a:srgbClr val="434343"/>
                </a:solidFill>
              </a:rPr>
            </a:br>
            <a:br>
              <a:rPr lang="pt-BR" sz="1300">
                <a:solidFill>
                  <a:srgbClr val="434343"/>
                </a:solidFill>
              </a:rPr>
            </a:br>
            <a:r>
              <a:rPr b="1" lang="pt-BR" sz="1400">
                <a:solidFill>
                  <a:srgbClr val="434343"/>
                </a:solidFill>
                <a:latin typeface="Mukta"/>
                <a:ea typeface="Mukta"/>
                <a:cs typeface="Mukta"/>
                <a:sym typeface="Mukta"/>
              </a:rPr>
              <a:t>3. Melhoria contínua: </a:t>
            </a:r>
            <a:r>
              <a:rPr b="1" lang="pt-BR" sz="14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fortalecer a base de dados e monitorar o modelo</a:t>
            </a:r>
            <a:br>
              <a:rPr lang="pt-BR" sz="1300">
                <a:solidFill>
                  <a:srgbClr val="434343"/>
                </a:solidFill>
              </a:rPr>
            </a:br>
            <a:br>
              <a:rPr lang="pt-BR" sz="2000">
                <a:solidFill>
                  <a:srgbClr val="434343"/>
                </a:solidFill>
              </a:rPr>
            </a:br>
            <a:endParaRPr b="1" sz="1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ctrTitle"/>
          </p:nvPr>
        </p:nvSpPr>
        <p:spPr>
          <a:xfrm>
            <a:off x="409575" y="574777"/>
            <a:ext cx="68580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Prompt"/>
                <a:ea typeface="Prompt"/>
                <a:cs typeface="Prompt"/>
                <a:sym typeface="Prompt"/>
              </a:rPr>
              <a:t>Recomendações gerais</a:t>
            </a:r>
            <a:endParaRPr sz="1400">
              <a:solidFill>
                <a:srgbClr val="000000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37" name="Google Shape;137;p20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0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139" name="Google Shape;139;p20"/>
          <p:cNvSpPr txBox="1"/>
          <p:nvPr>
            <p:ph type="ctrTitle"/>
          </p:nvPr>
        </p:nvSpPr>
        <p:spPr>
          <a:xfrm>
            <a:off x="657225" y="1302432"/>
            <a:ext cx="74961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1. Estratégia de crédito: Score de risco equilibrado (Corte 3)</a:t>
            </a:r>
            <a:endParaRPr b="1" sz="13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300">
                <a:latin typeface="Mukta"/>
                <a:ea typeface="Mukta"/>
                <a:cs typeface="Mukta"/>
                <a:sym typeface="Mukta"/>
              </a:rPr>
              <a:t>Implementação do Score de Risco com o </a:t>
            </a: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Score de Corte 3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 como a política de crédito padrão do banco.</a:t>
            </a:r>
            <a:endParaRPr sz="1300">
              <a:latin typeface="Mukta"/>
              <a:ea typeface="Mukta"/>
              <a:cs typeface="Mukta"/>
              <a:sym typeface="Mukta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Justificativa: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 Este cenário representa o melhor equilíbrio entre segurança e eficácia. </a:t>
            </a:r>
            <a:br>
              <a:rPr lang="pt-BR" sz="1300">
                <a:latin typeface="Mukta"/>
                <a:ea typeface="Mukta"/>
                <a:cs typeface="Mukta"/>
                <a:sym typeface="Mukta"/>
              </a:rPr>
            </a:br>
            <a:r>
              <a:rPr lang="pt-BR" sz="1300">
                <a:latin typeface="Mukta"/>
                <a:ea typeface="Mukta"/>
                <a:cs typeface="Mukta"/>
                <a:sym typeface="Mukta"/>
              </a:rPr>
              <a:t>Garante alta  </a:t>
            </a: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Acurácia geral de 91%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 e possui o </a:t>
            </a: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maior F1-Score (6%)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, que mede o equilíbrio entre a precisão da análise e a captura de risco. Com esta estratégia, o banco consegue identificar  </a:t>
            </a: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16%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 dos inadimplentes reais, tornando a operação mais segura e eficiente.</a:t>
            </a:r>
            <a:endParaRPr sz="13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pt-BR" sz="2000">
                <a:solidFill>
                  <a:srgbClr val="434343"/>
                </a:solidFill>
              </a:rPr>
            </a:br>
            <a:endParaRPr b="1" sz="1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140" name="Google Shape;140;p20"/>
          <p:cNvSpPr/>
          <p:nvPr/>
        </p:nvSpPr>
        <p:spPr>
          <a:xfrm>
            <a:off x="685800" y="1188578"/>
            <a:ext cx="7467600" cy="2514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617016" y="1184987"/>
            <a:ext cx="76200" cy="25182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BD9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685800" y="1123950"/>
            <a:ext cx="8029500" cy="3837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type="ctrTitle"/>
          </p:nvPr>
        </p:nvSpPr>
        <p:spPr>
          <a:xfrm>
            <a:off x="409575" y="574777"/>
            <a:ext cx="6858000" cy="5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Prompt"/>
                <a:ea typeface="Prompt"/>
                <a:cs typeface="Prompt"/>
                <a:sym typeface="Prompt"/>
              </a:rPr>
              <a:t>Recomendações gerais</a:t>
            </a:r>
            <a:endParaRPr sz="1200">
              <a:solidFill>
                <a:srgbClr val="000000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48" name="Google Shape;148;p21" title="Logo-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0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rgbClr val="CCCCCC"/>
                </a:solidFill>
              </a:rPr>
              <a:t>‹#›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150" name="Google Shape;150;p21"/>
          <p:cNvSpPr txBox="1"/>
          <p:nvPr>
            <p:ph type="ctrTitle"/>
          </p:nvPr>
        </p:nvSpPr>
        <p:spPr>
          <a:xfrm>
            <a:off x="685800" y="1190625"/>
            <a:ext cx="8077200" cy="3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2. Otimização operacional: Automatizar e segmentar as análises</a:t>
            </a:r>
            <a:endParaRPr b="1" sz="13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300">
                <a:latin typeface="Mukta"/>
                <a:ea typeface="Mukta"/>
                <a:cs typeface="Mukta"/>
                <a:sym typeface="Mukta"/>
              </a:rPr>
              <a:t>Com o score implementado, o fluxo de trabalho da equipe de crédito deve ser redesenhado para aumentar a eficiência.</a:t>
            </a:r>
            <a:endParaRPr sz="1300">
              <a:latin typeface="Mukta"/>
              <a:ea typeface="Mukta"/>
              <a:cs typeface="Mukta"/>
              <a:sym typeface="Mukta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Recomendação 2.1:</a:t>
            </a:r>
            <a:r>
              <a:rPr b="1" lang="pt-BR" sz="13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 Automatizar aprovações para baixo risco</a:t>
            </a: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.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 </a:t>
            </a:r>
            <a:br>
              <a:rPr lang="pt-BR" sz="1300">
                <a:latin typeface="Mukta"/>
                <a:ea typeface="Mukta"/>
                <a:cs typeface="Mukta"/>
                <a:sym typeface="Mukta"/>
              </a:rPr>
            </a:br>
            <a:r>
              <a:rPr lang="pt-BR" sz="1300">
                <a:latin typeface="Mukta"/>
                <a:ea typeface="Mukta"/>
                <a:cs typeface="Mukta"/>
                <a:sym typeface="Mukta"/>
              </a:rPr>
              <a:t>Clientes com score abaixo do Corte 3 devem ter seus pedidos de crédito aprovados automaticamente. </a:t>
            </a:r>
            <a:br>
              <a:rPr lang="pt-BR" sz="1300">
                <a:latin typeface="Mukta"/>
                <a:ea typeface="Mukta"/>
                <a:cs typeface="Mukta"/>
                <a:sym typeface="Mukta"/>
              </a:rPr>
            </a:br>
            <a:r>
              <a:rPr lang="pt-BR" sz="1300">
                <a:latin typeface="Mukta"/>
                <a:ea typeface="Mukta"/>
                <a:cs typeface="Mukta"/>
                <a:sym typeface="Mukta"/>
              </a:rPr>
              <a:t>Isso reduzirá a carga de trabalho manual da equipe, que antes analisava 100% dos casos, permitindo que foquem em análises de maior valor.</a:t>
            </a:r>
            <a:br>
              <a:rPr lang="pt-BR" sz="1300">
                <a:latin typeface="Mukta"/>
                <a:ea typeface="Mukta"/>
                <a:cs typeface="Mukta"/>
                <a:sym typeface="Mukta"/>
              </a:rPr>
            </a:br>
            <a:endParaRPr sz="1300">
              <a:latin typeface="Mukta"/>
              <a:ea typeface="Mukta"/>
              <a:cs typeface="Mukta"/>
              <a:sym typeface="Mukta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Recomendação 2.2: </a:t>
            </a:r>
            <a:r>
              <a:rPr b="1" lang="pt-BR" sz="1300">
                <a:solidFill>
                  <a:srgbClr val="005A9C"/>
                </a:solidFill>
                <a:latin typeface="Mukta"/>
                <a:ea typeface="Mukta"/>
                <a:cs typeface="Mukta"/>
                <a:sym typeface="Mukta"/>
              </a:rPr>
              <a:t>Criar políticas específicas para segmentos de Alto Risco</a:t>
            </a: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.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 </a:t>
            </a:r>
            <a:br>
              <a:rPr lang="pt-BR" sz="1300">
                <a:latin typeface="Mukta"/>
                <a:ea typeface="Mukta"/>
                <a:cs typeface="Mukta"/>
                <a:sym typeface="Mukta"/>
              </a:rPr>
            </a:br>
            <a:r>
              <a:rPr lang="pt-BR" sz="1300">
                <a:latin typeface="Mukta"/>
                <a:ea typeface="Mukta"/>
                <a:cs typeface="Mukta"/>
                <a:sym typeface="Mukta"/>
              </a:rPr>
              <a:t>A análise identificou grupos com risco alto que merecem atenção especial.</a:t>
            </a:r>
            <a:endParaRPr sz="1300">
              <a:latin typeface="Mukta"/>
              <a:ea typeface="Mukta"/>
              <a:cs typeface="Mukta"/>
              <a:sym typeface="Mukta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Jovens (18-29 anos):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 este grupo possui a maior taxa de inadimplência, de </a:t>
            </a: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3,5%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. </a:t>
            </a:r>
            <a:br>
              <a:rPr lang="pt-BR" sz="1300">
                <a:latin typeface="Mukta"/>
                <a:ea typeface="Mukta"/>
                <a:cs typeface="Mukta"/>
                <a:sym typeface="Mukta"/>
              </a:rPr>
            </a:br>
            <a:r>
              <a:rPr lang="pt-BR" sz="1300">
                <a:latin typeface="Mukta"/>
                <a:ea typeface="Mukta"/>
                <a:cs typeface="Mukta"/>
                <a:sym typeface="Mukta"/>
              </a:rPr>
              <a:t>Sugestão: aplicação de limites de crédito iniciais mais conservadores para este segmento.</a:t>
            </a:r>
            <a:endParaRPr sz="1300">
              <a:latin typeface="Mukta"/>
              <a:ea typeface="Mukta"/>
              <a:cs typeface="Mukta"/>
              <a:sym typeface="Mukta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Crédito imobiliário: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 esta modalidade apresenta uma taxa de inadimplência de </a:t>
            </a:r>
            <a:r>
              <a:rPr b="1" lang="pt-BR" sz="1300">
                <a:latin typeface="Mukta"/>
                <a:ea typeface="Mukta"/>
                <a:cs typeface="Mukta"/>
                <a:sym typeface="Mukta"/>
              </a:rPr>
              <a:t>3,4%</a:t>
            </a:r>
            <a:r>
              <a:rPr lang="pt-BR" sz="1300">
                <a:latin typeface="Mukta"/>
                <a:ea typeface="Mukta"/>
                <a:cs typeface="Mukta"/>
                <a:sym typeface="Mukta"/>
              </a:rPr>
              <a:t>, o dobro da categoria "Outro". Recomendação: uma revisão dos critérios de subscrição para estes contratos.</a:t>
            </a:r>
            <a:endParaRPr sz="1300"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pt-BR" sz="1300">
                <a:solidFill>
                  <a:srgbClr val="434343"/>
                </a:solidFill>
              </a:rPr>
            </a:br>
            <a:br>
              <a:rPr lang="pt-BR" sz="2000">
                <a:solidFill>
                  <a:srgbClr val="434343"/>
                </a:solidFill>
              </a:rPr>
            </a:br>
            <a:endParaRPr b="1" sz="1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629763" y="1123950"/>
            <a:ext cx="66900" cy="3837600"/>
          </a:xfrm>
          <a:prstGeom prst="round2SameRect">
            <a:avLst>
              <a:gd fmla="val 0" name="adj1"/>
              <a:gd fmla="val 20910" name="adj2"/>
            </a:avLst>
          </a:prstGeom>
          <a:solidFill>
            <a:srgbClr val="FBD9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